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86" r:id="rId2"/>
    <p:sldId id="291" r:id="rId3"/>
    <p:sldId id="257" r:id="rId4"/>
    <p:sldId id="28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66" r:id="rId16"/>
    <p:sldId id="270" r:id="rId17"/>
    <p:sldId id="271" r:id="rId18"/>
    <p:sldId id="272" r:id="rId19"/>
    <p:sldId id="273" r:id="rId20"/>
    <p:sldId id="274" r:id="rId21"/>
    <p:sldId id="277" r:id="rId22"/>
    <p:sldId id="275" r:id="rId23"/>
    <p:sldId id="276" r:id="rId24"/>
    <p:sldId id="279" r:id="rId25"/>
    <p:sldId id="280" r:id="rId26"/>
    <p:sldId id="281" r:id="rId27"/>
    <p:sldId id="290" r:id="rId28"/>
    <p:sldId id="289" r:id="rId29"/>
    <p:sldId id="28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123BFF"/>
    <a:srgbClr val="A325BE"/>
    <a:srgbClr val="FFD579"/>
    <a:srgbClr val="2E3B4B"/>
    <a:srgbClr val="010101"/>
    <a:srgbClr val="010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91"/>
    <p:restoredTop sz="88306"/>
  </p:normalViewPr>
  <p:slideViewPr>
    <p:cSldViewPr snapToGrid="0" snapToObjects="1">
      <p:cViewPr varScale="1">
        <p:scale>
          <a:sx n="69" d="100"/>
          <a:sy n="69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6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2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6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70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83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2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6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034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14:</a:t>
            </a:r>
            <a:br>
              <a:rPr lang="en-US" dirty="0"/>
            </a:br>
            <a:r>
              <a:rPr lang="en-US" sz="4400" dirty="0"/>
              <a:t>Functions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446387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1328738" y="2243138"/>
            <a:ext cx="6186487" cy="2043111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2FEFDFDD-28CB-EA4A-8E69-5228084CA90E}"/>
              </a:ext>
            </a:extLst>
          </p:cNvPr>
          <p:cNvSpPr/>
          <p:nvPr/>
        </p:nvSpPr>
        <p:spPr>
          <a:xfrm>
            <a:off x="1014412" y="2338387"/>
            <a:ext cx="183327" cy="1947861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6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1328738" y="2243138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C76D-9A40-024F-A80B-33B3EBED1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E4DB0-4A13-6047-84C7-023CEB8276E4}"/>
              </a:ext>
            </a:extLst>
          </p:cNvPr>
          <p:cNvSpPr txBox="1"/>
          <p:nvPr/>
        </p:nvSpPr>
        <p:spPr>
          <a:xfrm>
            <a:off x="1853147" y="1414463"/>
            <a:ext cx="5437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470"/>
                </a:solidFill>
              </a:rPr>
              <a:t>What happens if we </a:t>
            </a:r>
            <a:r>
              <a:rPr lang="en-US" sz="2400" b="1" dirty="0">
                <a:solidFill>
                  <a:srgbClr val="003470"/>
                </a:solidFill>
              </a:rPr>
              <a:t>run</a:t>
            </a:r>
            <a:r>
              <a:rPr lang="en-US" sz="2400" dirty="0">
                <a:solidFill>
                  <a:srgbClr val="003470"/>
                </a:solidFill>
              </a:rPr>
              <a:t> this program?</a:t>
            </a:r>
          </a:p>
        </p:txBody>
      </p:sp>
    </p:spTree>
    <p:extLst>
      <p:ext uri="{BB962C8B-B14F-4D97-AF65-F5344CB8AC3E}">
        <p14:creationId xmlns:p14="http://schemas.microsoft.com/office/powerpoint/2010/main" val="195755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“function definition” is a </a:t>
            </a:r>
            <a:r>
              <a:rPr lang="en-US" b="1" dirty="0"/>
              <a:t>description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1328738" y="2243138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AA57E-12E2-7B49-90E6-0D248DE8A981}"/>
              </a:ext>
            </a:extLst>
          </p:cNvPr>
          <p:cNvSpPr txBox="1"/>
          <p:nvPr/>
        </p:nvSpPr>
        <p:spPr>
          <a:xfrm>
            <a:off x="2647435" y="6010559"/>
            <a:ext cx="3849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</a:rPr>
              <a:t>(but not a </a:t>
            </a:r>
            <a:r>
              <a:rPr lang="en-US" sz="3200" b="1" dirty="0">
                <a:solidFill>
                  <a:srgbClr val="003470"/>
                </a:solidFill>
              </a:rPr>
              <a:t>directive</a:t>
            </a:r>
            <a:r>
              <a:rPr lang="en-US" sz="3200" dirty="0">
                <a:solidFill>
                  <a:srgbClr val="00347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1386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calls: “hey, Python! do this”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62398" r="12417" b="31743"/>
          <a:stretch/>
        </p:blipFill>
        <p:spPr>
          <a:xfrm>
            <a:off x="1328738" y="4643438"/>
            <a:ext cx="6186487" cy="28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929187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F70F-FF01-5E48-9A12-699F62B1104D}"/>
              </a:ext>
            </a:extLst>
          </p:cNvPr>
          <p:cNvGrpSpPr/>
          <p:nvPr/>
        </p:nvGrpSpPr>
        <p:grpSpPr>
          <a:xfrm>
            <a:off x="3835713" y="3476872"/>
            <a:ext cx="3130585" cy="1823258"/>
            <a:chOff x="1495753" y="2379655"/>
            <a:chExt cx="3130585" cy="18232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9889C-EFE8-344A-B531-6889C254A591}"/>
                </a:ext>
              </a:extLst>
            </p:cNvPr>
            <p:cNvSpPr txBox="1"/>
            <p:nvPr/>
          </p:nvSpPr>
          <p:spPr>
            <a:xfrm>
              <a:off x="2508451" y="3741248"/>
              <a:ext cx="211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function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3578C3D3-EAA2-4942-86C0-0EF2489480CD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F779E6-56BF-CB42-99DF-F14D6160A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3" y="4438607"/>
            <a:ext cx="799715" cy="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calls: “hey, Python! </a:t>
            </a:r>
            <a:r>
              <a:rPr lang="en-US"/>
              <a:t>do this”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0" r="12417" b="39557"/>
          <a:stretch/>
        </p:blipFill>
        <p:spPr>
          <a:xfrm>
            <a:off x="1328738" y="2243138"/>
            <a:ext cx="6186487" cy="230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929187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3333A-2C45-5345-BBAC-F0E89B8BAFDA}"/>
              </a:ext>
            </a:extLst>
          </p:cNvPr>
          <p:cNvSpPr/>
          <p:nvPr/>
        </p:nvSpPr>
        <p:spPr>
          <a:xfrm>
            <a:off x="1785937" y="4648198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FAC1A-1DB8-FE48-B75B-657B039F4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3" y="2009717"/>
            <a:ext cx="799715" cy="799715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110E4C93-FD9F-354A-96BE-9942ED1B5DA7}"/>
              </a:ext>
            </a:extLst>
          </p:cNvPr>
          <p:cNvSpPr/>
          <p:nvPr/>
        </p:nvSpPr>
        <p:spPr>
          <a:xfrm>
            <a:off x="3700463" y="3904965"/>
            <a:ext cx="400050" cy="400050"/>
          </a:xfrm>
          <a:prstGeom prst="foldedCorner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3470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347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5 L 0.3376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7 0.25 L 0.37031 0.25 C 0.38507 0.25 0.4033 0.27407 0.4033 0.29352 L 0.4033 0.3375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03282 -2.22222E-6 C 0.0474 -2.22222E-6 0.06563 0.02408 0.06563 0.04398 L 0.06563 0.0882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0.09028 L -0.19687 0.1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6" grpId="1" animBg="1"/>
      <p:bldP spid="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9A2B-C40C-A044-A529-49EE5E42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61064-EF83-2A48-89D5-BC174429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3D82C-7F26-3A4A-B0D5-F82650B34611}"/>
              </a:ext>
            </a:extLst>
          </p:cNvPr>
          <p:cNvGrpSpPr/>
          <p:nvPr/>
        </p:nvGrpSpPr>
        <p:grpSpPr>
          <a:xfrm>
            <a:off x="490329" y="2552699"/>
            <a:ext cx="8196471" cy="3642571"/>
            <a:chOff x="490329" y="2552699"/>
            <a:chExt cx="8196471" cy="3642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7A4999-EFF0-7548-B336-0908CF1E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29" y="2552699"/>
              <a:ext cx="8196471" cy="2209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D07676-9A84-0D4D-8193-B57BAC498856}"/>
                </a:ext>
              </a:extLst>
            </p:cNvPr>
            <p:cNvSpPr txBox="1"/>
            <p:nvPr/>
          </p:nvSpPr>
          <p:spPr>
            <a:xfrm>
              <a:off x="1626322" y="5610495"/>
              <a:ext cx="58913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3470"/>
                  </a:solidFill>
                  <a:latin typeface="Courier" pitchFamily="2" charset="0"/>
                </a:rPr>
                <a:t>functions</a:t>
              </a:r>
              <a:r>
                <a:rPr lang="en-US" sz="3200" dirty="0">
                  <a:solidFill>
                    <a:srgbClr val="003470"/>
                  </a:solidFill>
                </a:rPr>
                <a:t> are your </a:t>
              </a:r>
              <a:r>
                <a:rPr lang="en-US" sz="3200" b="1" dirty="0">
                  <a:solidFill>
                    <a:srgbClr val="003470"/>
                  </a:solidFill>
                </a:rPr>
                <a:t>MINIONS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2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7512-49A3-824A-8708-D5383828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DEA5-A77B-DC42-BEAB-ED41D8B7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E75A1-4A8D-D34D-A9F2-5321CB3B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204899"/>
            <a:ext cx="6337300" cy="4345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A182C-AC89-6A4B-97D2-D2FFFC77840C}"/>
              </a:ext>
            </a:extLst>
          </p:cNvPr>
          <p:cNvSpPr txBox="1"/>
          <p:nvPr/>
        </p:nvSpPr>
        <p:spPr>
          <a:xfrm>
            <a:off x="2069552" y="5610495"/>
            <a:ext cx="5004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</a:rPr>
              <a:t>functions</a:t>
            </a:r>
            <a:r>
              <a:rPr lang="en-US" sz="3200" dirty="0">
                <a:solidFill>
                  <a:srgbClr val="003470"/>
                </a:solidFill>
              </a:rPr>
              <a:t> have </a:t>
            </a:r>
            <a:r>
              <a:rPr lang="en-US" sz="3200" b="1" dirty="0">
                <a:solidFill>
                  <a:srgbClr val="003470"/>
                </a:solidFill>
              </a:rPr>
              <a:t>NAMES</a:t>
            </a:r>
          </a:p>
        </p:txBody>
      </p:sp>
    </p:spTree>
    <p:extLst>
      <p:ext uri="{BB962C8B-B14F-4D97-AF65-F5344CB8AC3E}">
        <p14:creationId xmlns:p14="http://schemas.microsoft.com/office/powerpoint/2010/main" val="386933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9E1F-C052-1F43-80C4-DBAA94EA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E7C0-0F87-8043-B312-6998BDA78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7C2A6-FC36-3947-B9AF-02A30619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339854"/>
            <a:ext cx="7213600" cy="4064000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C71E5-A54F-4B46-A7A5-151A974B288E}"/>
              </a:ext>
            </a:extLst>
          </p:cNvPr>
          <p:cNvSpPr txBox="1"/>
          <p:nvPr/>
        </p:nvSpPr>
        <p:spPr>
          <a:xfrm>
            <a:off x="1120574" y="5610495"/>
            <a:ext cx="6902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only work when you </a:t>
            </a:r>
            <a:r>
              <a:rPr lang="en-US" sz="32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en-US" sz="32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</a:t>
            </a:r>
          </a:p>
        </p:txBody>
      </p:sp>
    </p:spTree>
    <p:extLst>
      <p:ext uri="{BB962C8B-B14F-4D97-AF65-F5344CB8AC3E}">
        <p14:creationId xmlns:p14="http://schemas.microsoft.com/office/powerpoint/2010/main" val="335818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7949-3F57-2249-A3FB-DACB9ECF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2ECCD-1DCC-5049-B086-07A09A8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6" y="1523999"/>
            <a:ext cx="3452812" cy="507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5CDCE-3851-9A40-8A35-154C3CC316C2}"/>
              </a:ext>
            </a:extLst>
          </p:cNvPr>
          <p:cNvSpPr txBox="1"/>
          <p:nvPr/>
        </p:nvSpPr>
        <p:spPr>
          <a:xfrm>
            <a:off x="3172862" y="1015425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4B48D-C386-4047-A94E-37254B74A8D5}"/>
              </a:ext>
            </a:extLst>
          </p:cNvPr>
          <p:cNvSpPr txBox="1"/>
          <p:nvPr/>
        </p:nvSpPr>
        <p:spPr>
          <a:xfrm>
            <a:off x="4652965" y="3984162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stuart</a:t>
            </a:r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E38E4-CF83-A343-90CD-FE73F9D366F8}"/>
              </a:ext>
            </a:extLst>
          </p:cNvPr>
          <p:cNvSpPr/>
          <p:nvPr/>
        </p:nvSpPr>
        <p:spPr>
          <a:xfrm>
            <a:off x="4341022" y="4629150"/>
            <a:ext cx="1902616" cy="19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E8F2F-2D82-4745-81CA-1F23A9A0A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5" t="60215"/>
          <a:stretch/>
        </p:blipFill>
        <p:spPr>
          <a:xfrm>
            <a:off x="4852768" y="4455231"/>
            <a:ext cx="1783554" cy="20201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9F9A8-1F0D-6741-B49F-84F3173C040D}"/>
              </a:ext>
            </a:extLst>
          </p:cNvPr>
          <p:cNvGrpSpPr/>
          <p:nvPr/>
        </p:nvGrpSpPr>
        <p:grpSpPr>
          <a:xfrm>
            <a:off x="2537783" y="1302708"/>
            <a:ext cx="4662840" cy="3623935"/>
            <a:chOff x="-884014" y="1839911"/>
            <a:chExt cx="4662840" cy="36239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8FF17-A31A-4740-A7D0-387849CAA869}"/>
                </a:ext>
              </a:extLst>
            </p:cNvPr>
            <p:cNvSpPr txBox="1"/>
            <p:nvPr/>
          </p:nvSpPr>
          <p:spPr>
            <a:xfrm>
              <a:off x="2606710" y="2227472"/>
              <a:ext cx="117211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be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called by 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main()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7F28D3ED-6EB0-E046-B5CA-B2E6789450DE}"/>
                </a:ext>
              </a:extLst>
            </p:cNvPr>
            <p:cNvSpPr/>
            <p:nvPr/>
          </p:nvSpPr>
          <p:spPr>
            <a:xfrm rot="12706035" flipH="1" flipV="1">
              <a:off x="-884014" y="1839911"/>
              <a:ext cx="3606478" cy="3623935"/>
            </a:xfrm>
            <a:prstGeom prst="circularArrow">
              <a:avLst>
                <a:gd name="adj1" fmla="val 1411"/>
                <a:gd name="adj2" fmla="val 461791"/>
                <a:gd name="adj3" fmla="val 20880751"/>
                <a:gd name="adj4" fmla="val 15326470"/>
                <a:gd name="adj5" fmla="val 3579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471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7949-3F57-2249-A3FB-DACB9ECF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2ECCD-1DCC-5049-B086-07A09A8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6" y="1523999"/>
            <a:ext cx="3452812" cy="507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5CDCE-3851-9A40-8A35-154C3CC316C2}"/>
              </a:ext>
            </a:extLst>
          </p:cNvPr>
          <p:cNvSpPr txBox="1"/>
          <p:nvPr/>
        </p:nvSpPr>
        <p:spPr>
          <a:xfrm>
            <a:off x="3172862" y="1015425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4B48D-C386-4047-A94E-37254B74A8D5}"/>
              </a:ext>
            </a:extLst>
          </p:cNvPr>
          <p:cNvSpPr txBox="1"/>
          <p:nvPr/>
        </p:nvSpPr>
        <p:spPr>
          <a:xfrm>
            <a:off x="4652965" y="3984162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stuart</a:t>
            </a:r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E38E4-CF83-A343-90CD-FE73F9D366F8}"/>
              </a:ext>
            </a:extLst>
          </p:cNvPr>
          <p:cNvSpPr/>
          <p:nvPr/>
        </p:nvSpPr>
        <p:spPr>
          <a:xfrm>
            <a:off x="4341022" y="4629150"/>
            <a:ext cx="1902616" cy="19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E8F2F-2D82-4745-81CA-1F23A9A0A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5" t="60215"/>
          <a:stretch/>
        </p:blipFill>
        <p:spPr>
          <a:xfrm>
            <a:off x="4852768" y="4455231"/>
            <a:ext cx="1783554" cy="20201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9F9A8-1F0D-6741-B49F-84F3173C040D}"/>
              </a:ext>
            </a:extLst>
          </p:cNvPr>
          <p:cNvGrpSpPr/>
          <p:nvPr/>
        </p:nvGrpSpPr>
        <p:grpSpPr>
          <a:xfrm>
            <a:off x="5473180" y="1976023"/>
            <a:ext cx="2321692" cy="3508209"/>
            <a:chOff x="2051383" y="2513226"/>
            <a:chExt cx="2321692" cy="35082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8FF17-A31A-4740-A7D0-387849CAA869}"/>
                </a:ext>
              </a:extLst>
            </p:cNvPr>
            <p:cNvSpPr txBox="1"/>
            <p:nvPr/>
          </p:nvSpPr>
          <p:spPr>
            <a:xfrm>
              <a:off x="2439998" y="2513226"/>
              <a:ext cx="150554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also be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called by 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another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7F28D3ED-6EB0-E046-B5CA-B2E6789450DE}"/>
                </a:ext>
              </a:extLst>
            </p:cNvPr>
            <p:cNvSpPr/>
            <p:nvPr/>
          </p:nvSpPr>
          <p:spPr>
            <a:xfrm rot="9900000" flipH="1" flipV="1">
              <a:off x="2051383" y="3688505"/>
              <a:ext cx="2321692" cy="2332930"/>
            </a:xfrm>
            <a:prstGeom prst="circularArrow">
              <a:avLst>
                <a:gd name="adj1" fmla="val 1411"/>
                <a:gd name="adj2" fmla="val 461791"/>
                <a:gd name="adj3" fmla="val 20880751"/>
                <a:gd name="adj4" fmla="val 12914382"/>
                <a:gd name="adj5" fmla="val 3579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3CAC4F3-44F1-EB40-B5F1-BCE943C14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4" r="14353"/>
          <a:stretch/>
        </p:blipFill>
        <p:spPr>
          <a:xfrm>
            <a:off x="6755384" y="4354091"/>
            <a:ext cx="2388616" cy="20236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6A96E7-EFA5-E540-98E6-EE52EFB13C91}"/>
              </a:ext>
            </a:extLst>
          </p:cNvPr>
          <p:cNvSpPr txBox="1"/>
          <p:nvPr/>
        </p:nvSpPr>
        <p:spPr>
          <a:xfrm>
            <a:off x="6836125" y="3876739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jerry()</a:t>
            </a:r>
          </a:p>
        </p:txBody>
      </p:sp>
    </p:spTree>
    <p:extLst>
      <p:ext uri="{BB962C8B-B14F-4D97-AF65-F5344CB8AC3E}">
        <p14:creationId xmlns:p14="http://schemas.microsoft.com/office/powerpoint/2010/main" val="53643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1775B-1BE1-9D4C-8BB7-7F2232B6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E87C3-7A97-A243-9110-2DA1B3DBD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DD9BC-F96F-6840-82D1-D75A84408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" t="25578" r="3522" b="45671"/>
          <a:stretch/>
        </p:blipFill>
        <p:spPr>
          <a:xfrm>
            <a:off x="456326" y="1082351"/>
            <a:ext cx="8230473" cy="2889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C520E-1802-F84E-9764-1D6B890CE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3" t="60305" r="3011" b="4865"/>
          <a:stretch/>
        </p:blipFill>
        <p:spPr>
          <a:xfrm>
            <a:off x="1184114" y="4038600"/>
            <a:ext cx="6466987" cy="27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37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443718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01F599-E949-E54E-A8A2-D510E613F3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54563" y="2443719"/>
            <a:ext cx="3932237" cy="236145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22C13-85B3-6044-BCE2-F16EAE49262C}"/>
              </a:ext>
            </a:extLst>
          </p:cNvPr>
          <p:cNvGrpSpPr/>
          <p:nvPr/>
        </p:nvGrpSpPr>
        <p:grpSpPr>
          <a:xfrm>
            <a:off x="5517646" y="2721777"/>
            <a:ext cx="2862273" cy="2417714"/>
            <a:chOff x="5517646" y="3225629"/>
            <a:chExt cx="2862273" cy="24177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5A3C79-CA42-B940-B2D8-FAEA7866B4F8}"/>
                </a:ext>
              </a:extLst>
            </p:cNvPr>
            <p:cNvGrpSpPr/>
            <p:nvPr/>
          </p:nvGrpSpPr>
          <p:grpSpPr>
            <a:xfrm>
              <a:off x="5517646" y="3225629"/>
              <a:ext cx="2862273" cy="2417714"/>
              <a:chOff x="2095849" y="3762832"/>
              <a:chExt cx="2862273" cy="241771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B9744-FE44-6042-8425-06D63A7752C1}"/>
                  </a:ext>
                </a:extLst>
              </p:cNvPr>
              <p:cNvSpPr txBox="1"/>
              <p:nvPr/>
            </p:nvSpPr>
            <p:spPr>
              <a:xfrm>
                <a:off x="3563188" y="5309126"/>
                <a:ext cx="1394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“parameter”</a:t>
                </a:r>
                <a:endPara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Circular Arrow 13">
                <a:extLst>
                  <a:ext uri="{FF2B5EF4-FFF2-40B4-BE49-F238E27FC236}">
                    <a16:creationId xmlns:a16="http://schemas.microsoft.com/office/drawing/2014/main" id="{E4D88AA3-A2ED-3E42-A297-1CFD4712FA1C}"/>
                  </a:ext>
                </a:extLst>
              </p:cNvPr>
              <p:cNvSpPr/>
              <p:nvPr/>
            </p:nvSpPr>
            <p:spPr>
              <a:xfrm rot="8893965" flipH="1">
                <a:off x="2095849" y="3762832"/>
                <a:ext cx="2406068" cy="2417714"/>
              </a:xfrm>
              <a:prstGeom prst="circularArrow">
                <a:avLst>
                  <a:gd name="adj1" fmla="val 1411"/>
                  <a:gd name="adj2" fmla="val 670335"/>
                  <a:gd name="adj3" fmla="val 20880751"/>
                  <a:gd name="adj4" fmla="val 18618697"/>
                  <a:gd name="adj5" fmla="val 3579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Content Placeholder 10">
              <a:extLst>
                <a:ext uri="{FF2B5EF4-FFF2-40B4-BE49-F238E27FC236}">
                  <a16:creationId xmlns:a16="http://schemas.microsoft.com/office/drawing/2014/main" id="{10E8A720-07E5-D349-9E1A-F91870A76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995" t="28454" r="26645" b="63882"/>
            <a:stretch/>
          </p:blipFill>
          <p:spPr>
            <a:xfrm>
              <a:off x="7467600" y="3619500"/>
              <a:ext cx="171450" cy="180975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1038860" y="5066074"/>
            <a:ext cx="2490361" cy="3456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8F7922-8B6C-084A-BF04-0DDB91AA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67"/>
          <a:stretch/>
        </p:blipFill>
        <p:spPr>
          <a:xfrm>
            <a:off x="5401948" y="5006689"/>
            <a:ext cx="2490361" cy="109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1038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1038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6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4E26-659C-5A4B-A59E-FEC7E254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Happy Birthday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F52C-2214-DE4E-B2A2-6343E92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function called </a:t>
            </a:r>
            <a:r>
              <a:rPr lang="en-US" b="1" dirty="0" err="1">
                <a:latin typeface="Courier" pitchFamily="2" charset="0"/>
              </a:rPr>
              <a:t>happyBirthday</a:t>
            </a:r>
            <a:r>
              <a:rPr lang="en-US" b="1" dirty="0">
                <a:latin typeface="Courier" pitchFamily="2" charset="0"/>
              </a:rPr>
              <a:t>(name)</a:t>
            </a:r>
            <a:r>
              <a:rPr lang="en-US" dirty="0"/>
              <a:t> that takes in a string </a:t>
            </a:r>
            <a:r>
              <a:rPr lang="en-US" b="1" dirty="0">
                <a:latin typeface="Courier" pitchFamily="2" charset="0"/>
              </a:rPr>
              <a:t>name</a:t>
            </a:r>
            <a:r>
              <a:rPr lang="en-US" dirty="0"/>
              <a:t> and prints out the lyrics to the song ”Happy Birthday” with the name inserted:</a:t>
            </a:r>
          </a:p>
          <a:p>
            <a:endParaRPr lang="en-US" dirty="0"/>
          </a:p>
          <a:p>
            <a:pPr marL="1839913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Happy birthday to you! 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Happy birthday to you!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Happy birthday, dear NAME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Happy birthday to you!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Call this function from inside the </a:t>
            </a:r>
            <a:r>
              <a:rPr lang="en-US" b="1" dirty="0">
                <a:latin typeface="Courier" pitchFamily="2" charset="0"/>
              </a:rPr>
              <a:t>main()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function, and use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input(…)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get the value of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the user</a:t>
            </a:r>
          </a:p>
        </p:txBody>
      </p:sp>
    </p:spTree>
    <p:extLst>
      <p:ext uri="{BB962C8B-B14F-4D97-AF65-F5344CB8AC3E}">
        <p14:creationId xmlns:p14="http://schemas.microsoft.com/office/powerpoint/2010/main" val="3743697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can be defined to take in </a:t>
            </a:r>
            <a:r>
              <a:rPr lang="en-US" b="1" dirty="0"/>
              <a:t>multiple</a:t>
            </a:r>
            <a:r>
              <a:rPr lang="en-US" dirty="0"/>
              <a:t>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Result: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sz="3200" dirty="0">
                <a:latin typeface="Courier" pitchFamily="2" charset="0"/>
              </a:rPr>
              <a:t>T-u-e-s-d-a-y</a:t>
            </a:r>
            <a:endParaRPr lang="en-US" sz="3200" b="1" dirty="0"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005562"/>
            <a:ext cx="7188200" cy="355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313804D-8723-8146-97DD-0DAA9F877468}"/>
              </a:ext>
            </a:extLst>
          </p:cNvPr>
          <p:cNvGrpSpPr/>
          <p:nvPr/>
        </p:nvGrpSpPr>
        <p:grpSpPr>
          <a:xfrm>
            <a:off x="4106309" y="3136858"/>
            <a:ext cx="3961884" cy="2699447"/>
            <a:chOff x="1766349" y="2319555"/>
            <a:chExt cx="3961884" cy="19947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8DD929-9306-8A44-B229-DD4BAD5FDE2F}"/>
                </a:ext>
              </a:extLst>
            </p:cNvPr>
            <p:cNvSpPr txBox="1"/>
            <p:nvPr/>
          </p:nvSpPr>
          <p:spPr>
            <a:xfrm>
              <a:off x="2594042" y="3852616"/>
              <a:ext cx="3134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word = “Tuesday”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BFEF111C-7540-EF4C-965B-C0AF14C81CE4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226AC-BDCA-AD47-B4BB-76F67CF960B5}"/>
              </a:ext>
            </a:extLst>
          </p:cNvPr>
          <p:cNvGrpSpPr/>
          <p:nvPr/>
        </p:nvGrpSpPr>
        <p:grpSpPr>
          <a:xfrm>
            <a:off x="5378380" y="3475872"/>
            <a:ext cx="2550433" cy="1770982"/>
            <a:chOff x="1766349" y="2319555"/>
            <a:chExt cx="2550433" cy="18613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0224F8-A169-064B-B0A2-B361585599D3}"/>
                </a:ext>
              </a:extLst>
            </p:cNvPr>
            <p:cNvSpPr txBox="1"/>
            <p:nvPr/>
          </p:nvSpPr>
          <p:spPr>
            <a:xfrm>
              <a:off x="2288663" y="3695708"/>
              <a:ext cx="2028119" cy="485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char = “-”</a:t>
              </a: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79FD0725-304D-FC43-868C-CACA8553B617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8092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8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include a “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default</a:t>
            </a:r>
            <a:r>
              <a:rPr lang="en-US" dirty="0"/>
              <a:t>” value for some (or all) of them: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Result: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sz="3200" dirty="0">
                <a:latin typeface="Courier" pitchFamily="2" charset="0"/>
              </a:rPr>
              <a:t>T*u*e*s*d*a*y</a:t>
            </a:r>
            <a:endParaRPr lang="en-US" sz="3200" b="1" dirty="0"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005562"/>
            <a:ext cx="7188200" cy="355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D46D8B-3457-184C-AB4B-C1FADEC50498}"/>
              </a:ext>
            </a:extLst>
          </p:cNvPr>
          <p:cNvGrpSpPr/>
          <p:nvPr/>
        </p:nvGrpSpPr>
        <p:grpSpPr>
          <a:xfrm>
            <a:off x="4106309" y="3416772"/>
            <a:ext cx="3702439" cy="1884407"/>
            <a:chOff x="1766349" y="2319555"/>
            <a:chExt cx="3702439" cy="1884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9E2D94-C0BB-034C-AE4E-DE5F063C63DD}"/>
                </a:ext>
              </a:extLst>
            </p:cNvPr>
            <p:cNvSpPr txBox="1"/>
            <p:nvPr/>
          </p:nvSpPr>
          <p:spPr>
            <a:xfrm>
              <a:off x="2629549" y="3742297"/>
              <a:ext cx="2839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one parameter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BBB8E58E-4A6A-DE42-B3EE-16C9D8A2B340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56432-DD90-EA48-8BCB-A97043C0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577" t="20744" r="19366" b="69736"/>
          <a:stretch/>
        </p:blipFill>
        <p:spPr>
          <a:xfrm>
            <a:off x="5907354" y="2743200"/>
            <a:ext cx="866670" cy="33854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8531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want to </a:t>
            </a:r>
            <a:r>
              <a:rPr lang="en-US" b="1" dirty="0"/>
              <a:t>return</a:t>
            </a:r>
            <a:r>
              <a:rPr lang="en-US" dirty="0"/>
              <a:t> the results rather than print them: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005562"/>
            <a:ext cx="7188200" cy="355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D46D8B-3457-184C-AB4B-C1FADEC50498}"/>
              </a:ext>
            </a:extLst>
          </p:cNvPr>
          <p:cNvGrpSpPr/>
          <p:nvPr/>
        </p:nvGrpSpPr>
        <p:grpSpPr>
          <a:xfrm>
            <a:off x="1904284" y="3453739"/>
            <a:ext cx="5326905" cy="2235078"/>
            <a:chOff x="1766349" y="2319555"/>
            <a:chExt cx="5326905" cy="22350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9E2D94-C0BB-034C-AE4E-DE5F063C63DD}"/>
                </a:ext>
              </a:extLst>
            </p:cNvPr>
            <p:cNvSpPr txBox="1"/>
            <p:nvPr/>
          </p:nvSpPr>
          <p:spPr>
            <a:xfrm>
              <a:off x="2162096" y="3723636"/>
              <a:ext cx="4931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results of the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return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emphasize()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are stored in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boom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BBB8E58E-4A6A-DE42-B3EE-16C9D8A2B340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93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8E43-D8E4-6042-8419-5E28268E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Advanced</a:t>
            </a:r>
            <a:r>
              <a:rPr lang="en-US" dirty="0"/>
              <a:t>: chaining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2640-765C-034F-8090-1872F2E3B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values allow us to call functions </a:t>
            </a:r>
            <a:r>
              <a:rPr lang="en-US" b="1" dirty="0"/>
              <a:t>inside</a:t>
            </a:r>
            <a:r>
              <a:rPr lang="en-US" dirty="0"/>
              <a:t> other function calls: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3D804-CD80-F94A-B2C7-05EF8520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65172"/>
            <a:ext cx="8229600" cy="2246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1E245-B730-2E49-BCB1-61724933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26015"/>
            <a:ext cx="8229600" cy="22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D7FD-B8D7-FC4D-9DD4-A60ABD18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1FF4E-1935-1946-A9B8-47AD7E55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to do something </a:t>
            </a:r>
            <a:r>
              <a:rPr lang="en-US" b="1" dirty="0"/>
              <a:t>multiple times</a:t>
            </a:r>
            <a:r>
              <a:rPr lang="en-US" dirty="0"/>
              <a:t>, then you probably want a function: this helps to “modularize” code (i.e. organize it for easy reuse)</a:t>
            </a:r>
          </a:p>
          <a:p>
            <a:r>
              <a:rPr lang="en-US" b="1" dirty="0"/>
              <a:t>Define</a:t>
            </a:r>
            <a:r>
              <a:rPr lang="en-US" dirty="0"/>
              <a:t> once, </a:t>
            </a:r>
            <a:r>
              <a:rPr lang="en-US" b="1" dirty="0"/>
              <a:t>call</a:t>
            </a:r>
            <a:r>
              <a:rPr lang="en-US" dirty="0"/>
              <a:t> as many times as necessary</a:t>
            </a:r>
          </a:p>
          <a:p>
            <a:r>
              <a:rPr lang="en-US" dirty="0"/>
              <a:t>Naming convention: use </a:t>
            </a:r>
            <a:r>
              <a:rPr lang="en-US" b="1" dirty="0">
                <a:latin typeface="Courier" pitchFamily="2" charset="0"/>
              </a:rPr>
              <a:t>camelCase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one function = one task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94688-CD39-314F-9708-134AC8EA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29" y="4456139"/>
            <a:ext cx="8196471" cy="22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8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F6DB-F42C-2642-B076-4323EB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(mini) Assignment 5: encrypt/decrypt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F8E8-3ACF-1A41-B2F0-FE232F776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this assignment, you’ll write 3 functions:</a:t>
            </a:r>
          </a:p>
          <a:p>
            <a:r>
              <a:rPr lang="en-US" b="1" dirty="0">
                <a:latin typeface="Courier" pitchFamily="2" charset="0"/>
              </a:rPr>
              <a:t>encrypt(…)</a:t>
            </a:r>
            <a:r>
              <a:rPr lang="en-US" dirty="0"/>
              <a:t> will take in a string containing a message, and encrypt it using a variation of the PIG LATIN cipher*</a:t>
            </a:r>
          </a:p>
          <a:p>
            <a:r>
              <a:rPr lang="en-US" b="1" dirty="0">
                <a:latin typeface="Courier" pitchFamily="2" charset="0"/>
              </a:rPr>
              <a:t>decrypt(…)</a:t>
            </a:r>
            <a:r>
              <a:rPr lang="en-US" dirty="0"/>
              <a:t> will undo the effects of </a:t>
            </a:r>
            <a:r>
              <a:rPr lang="en-US" b="1" dirty="0">
                <a:latin typeface="Courier" pitchFamily="2" charset="0"/>
              </a:rPr>
              <a:t>encrypt(…)</a:t>
            </a:r>
            <a:r>
              <a:rPr lang="en-US" dirty="0"/>
              <a:t>, enabling us to recover the original message</a:t>
            </a:r>
          </a:p>
          <a:p>
            <a:r>
              <a:rPr lang="en-US" b="1" dirty="0">
                <a:latin typeface="Courier" pitchFamily="2" charset="0"/>
              </a:rPr>
              <a:t>main(…)</a:t>
            </a:r>
            <a:r>
              <a:rPr lang="en-US" dirty="0"/>
              <a:t> will ask the user to enter a message, then call </a:t>
            </a:r>
            <a:r>
              <a:rPr lang="en-US" b="1" dirty="0">
                <a:latin typeface="Courier" pitchFamily="2" charset="0"/>
              </a:rPr>
              <a:t>encrypt(…)</a:t>
            </a:r>
            <a:r>
              <a:rPr lang="en-US" dirty="0"/>
              <a:t> and print the results, and finally call </a:t>
            </a:r>
            <a:r>
              <a:rPr lang="en-US" b="1" dirty="0">
                <a:latin typeface="Courier" pitchFamily="2" charset="0"/>
              </a:rPr>
              <a:t>decrypt(…)</a:t>
            </a:r>
            <a:r>
              <a:rPr lang="en-US" dirty="0"/>
              <a:t> on the encrypted message and print the decrypted original message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F518E-DD93-D24E-84B4-E8BBC645DBDA}"/>
              </a:ext>
            </a:extLst>
          </p:cNvPr>
          <p:cNvSpPr txBox="1"/>
          <p:nvPr/>
        </p:nvSpPr>
        <p:spPr>
          <a:xfrm>
            <a:off x="4086205" y="6477000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* for specific details, see assignment on Moodle</a:t>
            </a:r>
          </a:p>
        </p:txBody>
      </p:sp>
    </p:spTree>
    <p:extLst>
      <p:ext uri="{BB962C8B-B14F-4D97-AF65-F5344CB8AC3E}">
        <p14:creationId xmlns:p14="http://schemas.microsoft.com/office/powerpoint/2010/main" val="176083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Monday: FALL BREAK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Wednesday: Functions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basic components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definition vs. call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an analogy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parameters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returning values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</a:t>
            </a:r>
            <a:r>
              <a:rPr lang="en-US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MadLibs</a:t>
            </a:r>
            <a:endParaRPr lang="en-US" dirty="0"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  <a:p>
            <a:r>
              <a:rPr lang="en-US" dirty="0"/>
              <a:t>Friday: Catching Exceptions</a:t>
            </a:r>
          </a:p>
        </p:txBody>
      </p:sp>
    </p:spTree>
    <p:extLst>
      <p:ext uri="{BB962C8B-B14F-4D97-AF65-F5344CB8AC3E}">
        <p14:creationId xmlns:p14="http://schemas.microsoft.com/office/powerpoint/2010/main" val="50197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ded Corner 5">
            <a:extLst>
              <a:ext uri="{FF2B5EF4-FFF2-40B4-BE49-F238E27FC236}">
                <a16:creationId xmlns:a16="http://schemas.microsoft.com/office/drawing/2014/main" id="{39175B16-6EC9-A448-92AF-F9B9D09CE407}"/>
              </a:ext>
            </a:extLst>
          </p:cNvPr>
          <p:cNvSpPr/>
          <p:nvPr/>
        </p:nvSpPr>
        <p:spPr>
          <a:xfrm>
            <a:off x="298580" y="1567541"/>
            <a:ext cx="8621485" cy="5057192"/>
          </a:xfrm>
          <a:prstGeom prst="foldedCorner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E1880-6110-2040-B822-93D08E70B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0827"/>
            <a:ext cx="8462865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mic Sans MS" panose="030F0902030302020204" pitchFamily="66" charset="0"/>
              </a:rPr>
              <a:t>It was a(n) ____________ October day. I awoke to the</a:t>
            </a:r>
          </a:p>
          <a:p>
            <a:pPr marL="0" indent="0">
              <a:buNone/>
            </a:pPr>
            <a:r>
              <a:rPr lang="en-US" sz="1600" dirty="0">
                <a:latin typeface="Comic Sans MS" panose="030F0902030302020204" pitchFamily="66" charset="0"/>
              </a:rPr>
              <a:t>		         adjective</a:t>
            </a:r>
          </a:p>
          <a:p>
            <a:pPr marL="0" indent="0">
              <a:buNone/>
            </a:pPr>
            <a:r>
              <a:rPr lang="en-US" dirty="0">
                <a:latin typeface="Comic Sans MS" panose="030F0902030302020204" pitchFamily="66" charset="0"/>
              </a:rPr>
              <a:t>smell of ____________ roasting in the ____________.</a:t>
            </a:r>
          </a:p>
          <a:p>
            <a:pPr marL="0" indent="0">
              <a:buNone/>
            </a:pPr>
            <a:r>
              <a:rPr lang="en-US" sz="1600" dirty="0">
                <a:latin typeface="Comic Sans MS" panose="030F0902030302020204" pitchFamily="66" charset="0"/>
              </a:rPr>
              <a:t>		type of food			             room in house</a:t>
            </a:r>
          </a:p>
          <a:p>
            <a:pPr marL="0" indent="0">
              <a:buNone/>
            </a:pPr>
            <a:r>
              <a:rPr lang="en-US" dirty="0">
                <a:latin typeface="Comic Sans MS" panose="030F0902030302020204" pitchFamily="66" charset="0"/>
              </a:rPr>
              <a:t>I ____________ down the stairs and much to my</a:t>
            </a:r>
          </a:p>
          <a:p>
            <a:pPr marL="0" indent="0">
              <a:buNone/>
            </a:pPr>
            <a:r>
              <a:rPr lang="en-US" sz="1600" dirty="0">
                <a:latin typeface="Comic Sans MS" panose="030F0902030302020204" pitchFamily="66" charset="0"/>
              </a:rPr>
              <a:t>      verb (past tense, -</a:t>
            </a:r>
            <a:r>
              <a:rPr lang="en-US" sz="1600" dirty="0" err="1">
                <a:latin typeface="Comic Sans MS" panose="030F0902030302020204" pitchFamily="66" charset="0"/>
              </a:rPr>
              <a:t>ed</a:t>
            </a:r>
            <a:r>
              <a:rPr lang="en-US" sz="1600" dirty="0">
                <a:latin typeface="Comic Sans MS" panose="030F0902030302020204" pitchFamily="66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mic Sans MS" panose="030F0902030302020204" pitchFamily="66" charset="0"/>
              </a:rPr>
              <a:t>____________, I ran directly into a(n) ____________</a:t>
            </a:r>
          </a:p>
          <a:p>
            <a:pPr marL="0" indent="0">
              <a:buNone/>
            </a:pPr>
            <a:r>
              <a:rPr lang="en-US" sz="1600" dirty="0">
                <a:latin typeface="Comic Sans MS" panose="030F0902030302020204" pitchFamily="66" charset="0"/>
              </a:rPr>
              <a:t>	emotion						adjective</a:t>
            </a:r>
          </a:p>
          <a:p>
            <a:pPr marL="0" indent="0">
              <a:buNone/>
            </a:pPr>
            <a:r>
              <a:rPr lang="en-US" dirty="0">
                <a:latin typeface="Comic Sans MS" panose="030F0902030302020204" pitchFamily="66" charset="0"/>
              </a:rPr>
              <a:t>____________. I found this very strange, because…</a:t>
            </a:r>
          </a:p>
          <a:p>
            <a:pPr marL="0" indent="0">
              <a:buNone/>
            </a:pPr>
            <a:r>
              <a:rPr lang="en-US" sz="1600" dirty="0">
                <a:latin typeface="Comic Sans MS" panose="030F0902030302020204" pitchFamily="66" charset="0"/>
              </a:rPr>
              <a:t>                 noun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23816-FEC4-5A4E-A4FD-CEC96C2C9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7" y="377889"/>
            <a:ext cx="3774235" cy="12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1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Monday: FALL BREAK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Functions</a:t>
            </a:r>
          </a:p>
          <a:p>
            <a:pPr lvl="1"/>
            <a:r>
              <a:rPr lang="en-US" dirty="0"/>
              <a:t>basic components</a:t>
            </a:r>
          </a:p>
          <a:p>
            <a:pPr lvl="1"/>
            <a:r>
              <a:rPr lang="en-US" dirty="0"/>
              <a:t>definition vs. call</a:t>
            </a:r>
          </a:p>
          <a:p>
            <a:pPr lvl="1"/>
            <a:r>
              <a:rPr lang="en-US" dirty="0"/>
              <a:t>an analogy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returning values</a:t>
            </a:r>
          </a:p>
          <a:p>
            <a:r>
              <a:rPr lang="en-US" dirty="0"/>
              <a:t>LAB: </a:t>
            </a:r>
            <a:r>
              <a:rPr lang="en-US" dirty="0" err="1"/>
              <a:t>MadLibs</a:t>
            </a:r>
            <a:endParaRPr lang="en-US" dirty="0"/>
          </a:p>
          <a:p>
            <a:r>
              <a:rPr lang="en-US" dirty="0"/>
              <a:t>Friday: Catching Exceptions</a:t>
            </a:r>
          </a:p>
        </p:txBody>
      </p:sp>
    </p:spTree>
    <p:extLst>
      <p:ext uri="{BB962C8B-B14F-4D97-AF65-F5344CB8AC3E}">
        <p14:creationId xmlns:p14="http://schemas.microsoft.com/office/powerpoint/2010/main" val="414235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3AF7-63A6-7B42-9F99-7DA25025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6B349-E777-B841-9117-47129509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Recall</a:t>
            </a:r>
            <a:r>
              <a:rPr lang="en-US" dirty="0"/>
              <a:t>: a </a:t>
            </a:r>
            <a:r>
              <a:rPr lang="en-US" b="1" dirty="0"/>
              <a:t>function</a:t>
            </a:r>
            <a:r>
              <a:rPr lang="en-US" dirty="0"/>
              <a:t> is a procedure / routine that takes in some input and does something with it (just like in math)</a:t>
            </a:r>
          </a:p>
          <a:p>
            <a:endParaRPr lang="en-US" dirty="0"/>
          </a:p>
          <a:p>
            <a:r>
              <a:rPr lang="en-US" dirty="0"/>
              <a:t>We’ve seen lots of built-in functions:</a:t>
            </a:r>
          </a:p>
          <a:p>
            <a:pPr lvl="1"/>
            <a:r>
              <a:rPr lang="en-US" b="1" dirty="0">
                <a:latin typeface="Courier" pitchFamily="2" charset="0"/>
              </a:rPr>
              <a:t>print(…)</a:t>
            </a:r>
          </a:p>
          <a:p>
            <a:pPr lvl="1"/>
            <a:r>
              <a:rPr lang="en-US" b="1" dirty="0">
                <a:latin typeface="Courier" pitchFamily="2" charset="0"/>
              </a:rPr>
              <a:t>input(…)</a:t>
            </a:r>
          </a:p>
          <a:p>
            <a:pPr lvl="1"/>
            <a:r>
              <a:rPr lang="en-US" b="1" dirty="0" err="1">
                <a:latin typeface="Courier" pitchFamily="2" charset="0"/>
              </a:rPr>
              <a:t>eval</a:t>
            </a:r>
            <a:r>
              <a:rPr lang="en-US" b="1" dirty="0">
                <a:latin typeface="Courier" pitchFamily="2" charset="0"/>
              </a:rPr>
              <a:t>(…)</a:t>
            </a:r>
          </a:p>
          <a:p>
            <a:pPr lvl="1"/>
            <a:r>
              <a:rPr lang="en-US" b="1" dirty="0">
                <a:latin typeface="Courier" pitchFamily="2" charset="0"/>
              </a:rPr>
              <a:t>round(…)</a:t>
            </a:r>
          </a:p>
          <a:p>
            <a:pPr lvl="1"/>
            <a:endParaRPr lang="en-US" dirty="0"/>
          </a:p>
          <a:p>
            <a:r>
              <a:rPr lang="en-US" dirty="0"/>
              <a:t>Perhaps unsurprisingly, Python lets us write custom functions as well (like yesterday’s </a:t>
            </a:r>
            <a:r>
              <a:rPr lang="en-US" b="1" dirty="0">
                <a:latin typeface="Courier" pitchFamily="2" charset="0"/>
              </a:rPr>
              <a:t>main()</a:t>
            </a:r>
            <a:r>
              <a:rPr lang="en-US" dirty="0"/>
              <a:t> function)</a:t>
            </a:r>
          </a:p>
        </p:txBody>
      </p:sp>
    </p:spTree>
    <p:extLst>
      <p:ext uri="{BB962C8B-B14F-4D97-AF65-F5344CB8AC3E}">
        <p14:creationId xmlns:p14="http://schemas.microsoft.com/office/powerpoint/2010/main" val="200754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46550-6B27-8C45-ADE7-D4634FE74999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2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t="12972" r="56518" b="80051"/>
          <a:stretch/>
        </p:blipFill>
        <p:spPr>
          <a:xfrm>
            <a:off x="1871330" y="2232837"/>
            <a:ext cx="2190307" cy="3402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2935498" y="1156104"/>
            <a:ext cx="2155243" cy="1943878"/>
            <a:chOff x="4375620" y="2459853"/>
            <a:chExt cx="2155243" cy="19438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318672" y="2459853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name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47EBAE-0293-3749-9E69-74891E333A70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E325F-7780-494A-98EC-116F6ECB411D}"/>
              </a:ext>
            </a:extLst>
          </p:cNvPr>
          <p:cNvSpPr txBox="1"/>
          <p:nvPr/>
        </p:nvSpPr>
        <p:spPr>
          <a:xfrm>
            <a:off x="1008364" y="6010559"/>
            <a:ext cx="712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Convention</a:t>
            </a:r>
            <a:r>
              <a:rPr lang="en-US" sz="2400" dirty="0">
                <a:solidFill>
                  <a:srgbClr val="003470"/>
                </a:solidFill>
              </a:rPr>
              <a:t>: use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_underscores_</a:t>
            </a:r>
            <a:r>
              <a:rPr lang="en-US" sz="2400" b="1" dirty="0">
                <a:solidFill>
                  <a:srgbClr val="003470"/>
                </a:solidFill>
              </a:rPr>
              <a:t> </a:t>
            </a:r>
            <a:r>
              <a:rPr lang="en-US" sz="2400" dirty="0">
                <a:solidFill>
                  <a:srgbClr val="003470"/>
                </a:solidFill>
              </a:rPr>
              <a:t>or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212182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2" t="13184" r="85306" b="80051"/>
          <a:stretch/>
        </p:blipFill>
        <p:spPr>
          <a:xfrm>
            <a:off x="1343026" y="2243138"/>
            <a:ext cx="464510" cy="329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1478162" y="1138535"/>
            <a:ext cx="3854029" cy="1961447"/>
            <a:chOff x="4375620" y="2442284"/>
            <a:chExt cx="3854029" cy="1961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4923936" y="2442284"/>
              <a:ext cx="33057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which is defined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the </a:t>
              </a:r>
              <a:r>
                <a:rPr lang="en-US" sz="2400" b="1" dirty="0">
                  <a:solidFill>
                    <a:srgbClr val="FF9100"/>
                  </a:solidFill>
                  <a:latin typeface="Courier" pitchFamily="2" charset="0"/>
                  <a:cs typeface="Arial" panose="020B0604020202020204" pitchFamily="34" charset="0"/>
                </a:rPr>
                <a:t>def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keyword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500CF-10BE-5D41-97F5-D397FE3F9E51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5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19631" r="11867" b="51368"/>
          <a:stretch/>
        </p:blipFill>
        <p:spPr>
          <a:xfrm>
            <a:off x="1828800" y="2557463"/>
            <a:ext cx="5729288" cy="1414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-11002" y="1807131"/>
            <a:ext cx="2477747" cy="1801045"/>
            <a:chOff x="2886456" y="3110880"/>
            <a:chExt cx="2477747" cy="18010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886456" y="3180405"/>
              <a:ext cx="15728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(indented)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6200000" flipH="1">
              <a:off x="3558799" y="3106521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Left Bracket 2">
            <a:extLst>
              <a:ext uri="{FF2B5EF4-FFF2-40B4-BE49-F238E27FC236}">
                <a16:creationId xmlns:a16="http://schemas.microsoft.com/office/drawing/2014/main" id="{2A67D05F-ED05-E442-B84F-9B1EEB613D6E}"/>
              </a:ext>
            </a:extLst>
          </p:cNvPr>
          <p:cNvSpPr/>
          <p:nvPr/>
        </p:nvSpPr>
        <p:spPr>
          <a:xfrm>
            <a:off x="1714500" y="2586039"/>
            <a:ext cx="160019" cy="1700212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BAFBF-9C24-164B-8E68-257B0806753C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0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48986" r="66969" b="44923"/>
          <a:stretch/>
        </p:blipFill>
        <p:spPr>
          <a:xfrm>
            <a:off x="1828800" y="3989176"/>
            <a:ext cx="1414463" cy="2970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2973082" y="2776119"/>
            <a:ext cx="3693800" cy="1823258"/>
            <a:chOff x="1495753" y="2379655"/>
            <a:chExt cx="3693800" cy="18232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488171" y="3741248"/>
              <a:ext cx="2701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 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7995F0-DA5D-724A-80EA-18EE768A21F2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0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12427</TotalTime>
  <Words>674</Words>
  <Application>Microsoft Macintosh PowerPoint</Application>
  <PresentationFormat>On-screen Show (4:3)</PresentationFormat>
  <Paragraphs>154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Comic Sans MS</vt:lpstr>
      <vt:lpstr>Courier</vt:lpstr>
      <vt:lpstr>Lucida Grande</vt:lpstr>
      <vt:lpstr>Wingdings</vt:lpstr>
      <vt:lpstr>Smith Lecture Notes</vt:lpstr>
      <vt:lpstr>Lecture 14: Functions</vt:lpstr>
      <vt:lpstr>Announcements</vt:lpstr>
      <vt:lpstr>Outline</vt:lpstr>
      <vt:lpstr>Functions</vt:lpstr>
      <vt:lpstr>Basic components of a function</vt:lpstr>
      <vt:lpstr>Basic components of a function</vt:lpstr>
      <vt:lpstr>Basic components of a function</vt:lpstr>
      <vt:lpstr>Basic components of a function</vt:lpstr>
      <vt:lpstr>Basic components of a function</vt:lpstr>
      <vt:lpstr>A “function definition”</vt:lpstr>
      <vt:lpstr>Discussion</vt:lpstr>
      <vt:lpstr>A “function definition” is a description</vt:lpstr>
      <vt:lpstr>Function calls: “hey, Python! do this”</vt:lpstr>
      <vt:lpstr>Function calls: “hey, Python! do this”</vt:lpstr>
      <vt:lpstr>An analogy</vt:lpstr>
      <vt:lpstr>An analogy</vt:lpstr>
      <vt:lpstr>An analogy</vt:lpstr>
      <vt:lpstr>An analogy</vt:lpstr>
      <vt:lpstr>An analogy</vt:lpstr>
      <vt:lpstr>Two kinds of functions</vt:lpstr>
      <vt:lpstr>15-minute exercise: Happy Birthday</vt:lpstr>
      <vt:lpstr>Parameters</vt:lpstr>
      <vt:lpstr>Default parameters</vt:lpstr>
      <vt:lpstr>Returning values</vt:lpstr>
      <vt:lpstr>Advanced: chaining functions</vt:lpstr>
      <vt:lpstr>Recap: functions</vt:lpstr>
      <vt:lpstr>(mini) Assignment 5: encrypt/decrypt</vt:lpstr>
      <vt:lpstr>Outline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215</cp:revision>
  <cp:lastPrinted>2018-10-10T14:46:27Z</cp:lastPrinted>
  <dcterms:created xsi:type="dcterms:W3CDTF">2018-06-21T16:17:33Z</dcterms:created>
  <dcterms:modified xsi:type="dcterms:W3CDTF">2018-10-10T14:50:12Z</dcterms:modified>
</cp:coreProperties>
</file>